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66611" y="2603932"/>
            <a:ext cx="6625391" cy="628084"/>
          </a:xfrm>
        </p:spPr>
        <p:txBody>
          <a:bodyPr anchor="b"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82393" y="3352390"/>
            <a:ext cx="4793825" cy="38140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66109" y="2509561"/>
            <a:ext cx="4455864" cy="984940"/>
          </a:xfr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66109" y="3612115"/>
            <a:ext cx="4455864" cy="583029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64071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087983"/>
            <a:ext cx="5157787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64071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087983"/>
            <a:ext cx="5183188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96992" y="332117"/>
            <a:ext cx="10856807" cy="48739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3600" strike="noStrike" noProof="1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5484" y="1320800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7"/>
          <p:cNvSpPr/>
          <p:nvPr/>
        </p:nvSpPr>
        <p:spPr>
          <a:xfrm>
            <a:off x="3524251" y="1108075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53200" y="3150000"/>
            <a:ext cx="4399200" cy="831600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5052" y="365125"/>
            <a:ext cx="1808747" cy="5811838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546432" cy="5811838"/>
          </a:xfrm>
        </p:spPr>
        <p:txBody>
          <a:bodyPr vert="eaVert"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97417" y="331788"/>
            <a:ext cx="10856383" cy="48736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095375"/>
            <a:ext cx="10515600" cy="508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0815" algn="just" defTabSz="685800" rtl="0" eaLnBrk="1" latinLnBrk="0" hangingPunct="1">
        <a:lnSpc>
          <a:spcPct val="130000"/>
        </a:lnSpc>
        <a:spcBef>
          <a:spcPts val="900"/>
        </a:spcBef>
        <a:buClr>
          <a:schemeClr val="accent1"/>
        </a:buClr>
        <a:buSzPct val="80000"/>
        <a:buFont typeface="Wingdings" pitchFamily="2" charset="2"/>
        <a:buChar char="p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5155" indent="-267335" algn="just" defTabSz="68580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Font typeface="Wingdings" pitchFamily="2" charset="2"/>
        <a:buChar char="p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njxwjy.njenet.net.cn/school/jxpt_4/jx_sc/xx/xxsx4/xxsx_4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hyperlink" Target="http://vivi.nwu.edu.cn/desktop/scence/sunupsunadown/sunupsundown2.htm" TargetMode="External"/><Relationship Id="rId2" Type="http://schemas.openxmlformats.org/officeDocument/2006/relationships/hyperlink" Target="http://www.tuku100.com/sztk/bz/rcrl/2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www.chinamap.cn/pic/city/china%20city/index/china%20city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标题 3073"/>
          <p:cNvSpPr>
            <a:spLocks noGrp="1"/>
          </p:cNvSpPr>
          <p:nvPr>
            <p:ph type="ctrTitle"/>
          </p:nvPr>
        </p:nvSpPr>
        <p:spPr>
          <a:xfrm>
            <a:off x="1992313" y="115888"/>
            <a:ext cx="8382000" cy="1470025"/>
          </a:xfrm>
        </p:spPr>
        <p:txBody>
          <a:bodyPr lIns="91440" tIns="45720" rIns="91440" bIns="45720" anchor="ctr"/>
          <a:lstStyle/>
          <a:p>
            <a:pPr defTabSz="914400">
              <a:buChar char="•"/>
            </a:pP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Unit 2 </a:t>
            </a:r>
            <a:b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</a:b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What time do you go to school?</a:t>
            </a:r>
          </a:p>
        </p:txBody>
      </p:sp>
      <p:sp>
        <p:nvSpPr>
          <p:cNvPr id="71682" name="副标题 3074"/>
          <p:cNvSpPr>
            <a:spLocks noGrp="1"/>
          </p:cNvSpPr>
          <p:nvPr>
            <p:ph type="subTitle" idx="1"/>
          </p:nvPr>
        </p:nvSpPr>
        <p:spPr>
          <a:xfrm>
            <a:off x="6237288" y="2540000"/>
            <a:ext cx="3825875" cy="773113"/>
          </a:xfrm>
          <a:noFill/>
          <a:ln w="9525">
            <a:miter/>
          </a:ln>
        </p:spPr>
        <p:txBody>
          <a:bodyPr lIns="91440" tIns="45720" rIns="91440" bIns="4572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3600" kern="1200" baseline="0">
                <a:latin typeface="Arial" charset="0"/>
                <a:ea typeface="宋体" charset="-122"/>
                <a:cs typeface="+mn-cs"/>
              </a:rPr>
              <a:t>Section B 1a-1e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3.tooopen.com/uploadfile/downs/images/20110808/sy_20110808163822838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476250"/>
            <a:ext cx="2470150" cy="20891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87" name="Picture 4" descr="http://img.nipic.com/2007-09-18/20079181825157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8" y="549275"/>
            <a:ext cx="2232025" cy="18446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88" name="Picture 8" descr="http://www.gomediazine.com/wp-content/images/2008/10/designers_block_wal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3860800"/>
            <a:ext cx="2695575" cy="1727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89" name="Picture 10" descr="http://www.pep.com.cn/pdysh/jszx/tbjxzy/dmt/3s/3s1/3s1_1/201008/W0201008253766460520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325" y="3716338"/>
            <a:ext cx="2251075" cy="18732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0" name="Picture 12" descr="http://www.taopic.com/uploads/allimg/110320/6630-110320062Q83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13" y="3573463"/>
            <a:ext cx="1484312" cy="22320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1" name="Picture 14" descr="http://www.laohutong.com/img/fd5b39/6cf56ef6b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1763" y="333375"/>
            <a:ext cx="1892300" cy="20875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92" name="Text Box 9"/>
          <p:cNvSpPr txBox="1"/>
          <p:nvPr/>
        </p:nvSpPr>
        <p:spPr>
          <a:xfrm>
            <a:off x="8472488" y="2708275"/>
            <a:ext cx="12239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run</a:t>
            </a:r>
          </a:p>
        </p:txBody>
      </p:sp>
      <p:sp>
        <p:nvSpPr>
          <p:cNvPr id="16393" name="Text Box 9"/>
          <p:cNvSpPr txBox="1"/>
          <p:nvPr/>
        </p:nvSpPr>
        <p:spPr>
          <a:xfrm>
            <a:off x="2279650" y="5805488"/>
            <a:ext cx="15843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9900CC"/>
                </a:solidFill>
                <a:latin typeface="Times New Roman" pitchFamily="18" charset="0"/>
                <a:ea typeface="宋体" pitchFamily="2" charset="-122"/>
              </a:rPr>
              <a:t>walk</a:t>
            </a:r>
          </a:p>
        </p:txBody>
      </p:sp>
      <p:sp>
        <p:nvSpPr>
          <p:cNvPr id="16394" name="Text Box 9"/>
          <p:cNvSpPr txBox="1"/>
          <p:nvPr/>
        </p:nvSpPr>
        <p:spPr>
          <a:xfrm>
            <a:off x="5159375" y="2708275"/>
            <a:ext cx="23844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4814DA"/>
                </a:solidFill>
                <a:latin typeface="Times New Roman" pitchFamily="18" charset="0"/>
                <a:ea typeface="宋体" pitchFamily="2" charset="-122"/>
              </a:rPr>
              <a:t>go to bed</a:t>
            </a:r>
          </a:p>
        </p:txBody>
      </p:sp>
      <p:sp>
        <p:nvSpPr>
          <p:cNvPr id="16395" name="Text Box 9"/>
          <p:cNvSpPr txBox="1"/>
          <p:nvPr/>
        </p:nvSpPr>
        <p:spPr>
          <a:xfrm>
            <a:off x="1919288" y="2781300"/>
            <a:ext cx="295275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do homework </a:t>
            </a:r>
          </a:p>
        </p:txBody>
      </p:sp>
      <p:sp>
        <p:nvSpPr>
          <p:cNvPr id="16396" name="Text Box 9"/>
          <p:cNvSpPr txBox="1"/>
          <p:nvPr/>
        </p:nvSpPr>
        <p:spPr>
          <a:xfrm>
            <a:off x="7464425" y="5732463"/>
            <a:ext cx="31718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clean the room</a:t>
            </a:r>
          </a:p>
        </p:txBody>
      </p:sp>
      <p:sp>
        <p:nvSpPr>
          <p:cNvPr id="16397" name="Text Box 9"/>
          <p:cNvSpPr txBox="1"/>
          <p:nvPr/>
        </p:nvSpPr>
        <p:spPr>
          <a:xfrm>
            <a:off x="4727575" y="5805488"/>
            <a:ext cx="24479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4814DA"/>
                </a:solidFill>
                <a:latin typeface="Times New Roman" pitchFamily="18" charset="0"/>
                <a:ea typeface="宋体" pitchFamily="2" charset="-122"/>
              </a:rPr>
              <a:t>take a walk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  <p:bldP spid="16395" grpId="0"/>
      <p:bldP spid="16396" grpId="0"/>
      <p:bldP spid="163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8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412875"/>
            <a:ext cx="8353425" cy="51117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1922" name="Text Box 2"/>
          <p:cNvSpPr/>
          <p:nvPr/>
        </p:nvSpPr>
        <p:spPr>
          <a:xfrm>
            <a:off x="2208213" y="225425"/>
            <a:ext cx="8388350" cy="10388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When do students usually do these things? Match the activities with the time of day.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1923" name="Oval 3"/>
          <p:cNvSpPr/>
          <p:nvPr/>
        </p:nvSpPr>
        <p:spPr>
          <a:xfrm>
            <a:off x="1643063" y="404813"/>
            <a:ext cx="636587" cy="576262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1a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3189" name="Text Box 6"/>
          <p:cNvSpPr/>
          <p:nvPr/>
        </p:nvSpPr>
        <p:spPr>
          <a:xfrm>
            <a:off x="3287713" y="3508375"/>
            <a:ext cx="504825" cy="67881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3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3190" name="Text Box 7"/>
          <p:cNvSpPr/>
          <p:nvPr/>
        </p:nvSpPr>
        <p:spPr>
          <a:xfrm>
            <a:off x="9480550" y="3500438"/>
            <a:ext cx="863600" cy="67881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4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3191" name="Text Box 9"/>
          <p:cNvSpPr/>
          <p:nvPr/>
        </p:nvSpPr>
        <p:spPr>
          <a:xfrm>
            <a:off x="5375275" y="3500438"/>
            <a:ext cx="504825" cy="67881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1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3192" name="Text Box 10"/>
          <p:cNvSpPr/>
          <p:nvPr/>
        </p:nvSpPr>
        <p:spPr>
          <a:xfrm>
            <a:off x="7392988" y="3500438"/>
            <a:ext cx="863600" cy="67881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2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2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ldLvl="0"/>
      <p:bldP spid="93190" grpId="0" bldLvl="0"/>
      <p:bldP spid="93191" grpId="0" bldLvl="0"/>
      <p:bldP spid="93192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Oval 4"/>
          <p:cNvSpPr/>
          <p:nvPr/>
        </p:nvSpPr>
        <p:spPr>
          <a:xfrm>
            <a:off x="2278063" y="261938"/>
            <a:ext cx="649287" cy="576262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1b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2946" name="Text Box 5"/>
          <p:cNvSpPr/>
          <p:nvPr/>
        </p:nvSpPr>
        <p:spPr>
          <a:xfrm>
            <a:off x="2998788" y="190500"/>
            <a:ext cx="378460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FF3399"/>
                </a:solidFill>
                <a:latin typeface="Arial" charset="0"/>
                <a:ea typeface="宋体" charset="-122"/>
              </a:rPr>
              <a:t>Pairwork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2947" name="Text Box 6"/>
          <p:cNvSpPr/>
          <p:nvPr/>
        </p:nvSpPr>
        <p:spPr>
          <a:xfrm>
            <a:off x="2063750" y="1341438"/>
            <a:ext cx="8424863" cy="110299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Check your answers with your partner. Do you agree?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82948" name="Picture 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2420938"/>
            <a:ext cx="8280400" cy="417671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Oval 2"/>
          <p:cNvSpPr/>
          <p:nvPr/>
        </p:nvSpPr>
        <p:spPr>
          <a:xfrm>
            <a:off x="1922463" y="333375"/>
            <a:ext cx="663575" cy="576263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lnSpc>
                <a:spcPct val="75000"/>
              </a:lnSpc>
            </a:pPr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1c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3970" name="Text Box 3"/>
          <p:cNvSpPr/>
          <p:nvPr/>
        </p:nvSpPr>
        <p:spPr>
          <a:xfrm>
            <a:off x="2498725" y="336550"/>
            <a:ext cx="7931150" cy="5962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75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Listen and circle the activities you hear.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3971" name="Text Box 6"/>
          <p:cNvSpPr/>
          <p:nvPr/>
        </p:nvSpPr>
        <p:spPr>
          <a:xfrm>
            <a:off x="2135188" y="1412875"/>
            <a:ext cx="7920037" cy="3929380"/>
          </a:xfrm>
          <a:prstGeom prst="rect">
            <a:avLst/>
          </a:prstGeom>
          <a:solidFill>
            <a:srgbClr val="CCFF33">
              <a:alpha val="89000"/>
            </a:srgbClr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1. get up ___           7. clean my room __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2. run ___                8. eat dinner ___       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3. eat breakfast____  9. take a walk ___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4. go to school ___     10. go to bed  ___      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5. go home ___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6. do my homework ___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5237" name="Oval 7"/>
          <p:cNvSpPr/>
          <p:nvPr/>
        </p:nvSpPr>
        <p:spPr>
          <a:xfrm>
            <a:off x="2566988" y="2205038"/>
            <a:ext cx="936625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83973" name="Oval 8"/>
          <p:cNvSpPr/>
          <p:nvPr/>
        </p:nvSpPr>
        <p:spPr>
          <a:xfrm>
            <a:off x="2566988" y="1557338"/>
            <a:ext cx="1368425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95239" name="Oval 9"/>
          <p:cNvSpPr/>
          <p:nvPr/>
        </p:nvSpPr>
        <p:spPr>
          <a:xfrm>
            <a:off x="2424113" y="4868863"/>
            <a:ext cx="3744912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95240" name="Oval 10"/>
          <p:cNvSpPr/>
          <p:nvPr/>
        </p:nvSpPr>
        <p:spPr>
          <a:xfrm>
            <a:off x="6383338" y="2205038"/>
            <a:ext cx="2233612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95241" name="Oval 11"/>
          <p:cNvSpPr/>
          <p:nvPr/>
        </p:nvSpPr>
        <p:spPr>
          <a:xfrm>
            <a:off x="2640013" y="2708275"/>
            <a:ext cx="2592387" cy="64928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95242" name="Oval 12"/>
          <p:cNvSpPr/>
          <p:nvPr/>
        </p:nvSpPr>
        <p:spPr>
          <a:xfrm>
            <a:off x="2495550" y="3500438"/>
            <a:ext cx="2592388" cy="57785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95243" name="Oval 13"/>
          <p:cNvSpPr/>
          <p:nvPr/>
        </p:nvSpPr>
        <p:spPr>
          <a:xfrm>
            <a:off x="6886575" y="3429000"/>
            <a:ext cx="2089150" cy="647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95244" name="Oval 14"/>
          <p:cNvSpPr/>
          <p:nvPr/>
        </p:nvSpPr>
        <p:spPr>
          <a:xfrm>
            <a:off x="2495550" y="4221163"/>
            <a:ext cx="1944688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83980" name="Rectangle 17"/>
          <p:cNvSpPr/>
          <p:nvPr/>
        </p:nvSpPr>
        <p:spPr>
          <a:xfrm>
            <a:off x="3863975" y="1484313"/>
            <a:ext cx="10210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36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5:30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3981" name="Oval 18"/>
          <p:cNvSpPr/>
          <p:nvPr/>
        </p:nvSpPr>
        <p:spPr>
          <a:xfrm>
            <a:off x="1847850" y="5495925"/>
            <a:ext cx="649288" cy="576263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lnSpc>
                <a:spcPct val="75000"/>
              </a:lnSpc>
            </a:pPr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1d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3982" name="Text Box 19"/>
          <p:cNvSpPr/>
          <p:nvPr/>
        </p:nvSpPr>
        <p:spPr>
          <a:xfrm>
            <a:off x="2424113" y="5495925"/>
            <a:ext cx="7272337" cy="100774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75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Listen again. Write the times next to the activities you circled in 1c.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83983" name="Picture 4" descr="pic_27965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3999"/>
          </a:blip>
          <a:srcRect l="67461" t="55727" r="6949" b="29662"/>
          <a:stretch>
            <a:fillRect/>
          </a:stretch>
        </p:blipFill>
        <p:spPr>
          <a:xfrm>
            <a:off x="7896225" y="4005263"/>
            <a:ext cx="2232025" cy="14398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5249" name="Text Box 21"/>
          <p:cNvSpPr/>
          <p:nvPr/>
        </p:nvSpPr>
        <p:spPr>
          <a:xfrm>
            <a:off x="3071813" y="2133600"/>
            <a:ext cx="18716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6:00</a:t>
            </a:r>
            <a:r>
              <a:rPr lang="zh-CN" altLang="en-US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5250" name="Text Box 22"/>
          <p:cNvSpPr/>
          <p:nvPr/>
        </p:nvSpPr>
        <p:spPr>
          <a:xfrm>
            <a:off x="5160963" y="2781300"/>
            <a:ext cx="11525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7:00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5251" name="Text Box 23"/>
          <p:cNvSpPr/>
          <p:nvPr/>
        </p:nvSpPr>
        <p:spPr>
          <a:xfrm>
            <a:off x="5016500" y="3429000"/>
            <a:ext cx="1801813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7:45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5252" name="Text Box 24"/>
          <p:cNvSpPr/>
          <p:nvPr/>
        </p:nvSpPr>
        <p:spPr>
          <a:xfrm>
            <a:off x="4368800" y="4076700"/>
            <a:ext cx="2303463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4:15</a:t>
            </a:r>
            <a:r>
              <a:rPr lang="zh-CN" altLang="en-US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5253" name="Text Box 26"/>
          <p:cNvSpPr/>
          <p:nvPr/>
        </p:nvSpPr>
        <p:spPr>
          <a:xfrm>
            <a:off x="6096000" y="4724400"/>
            <a:ext cx="18002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5:30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5254" name="Text Box 27"/>
          <p:cNvSpPr/>
          <p:nvPr/>
        </p:nvSpPr>
        <p:spPr>
          <a:xfrm>
            <a:off x="8472488" y="2060575"/>
            <a:ext cx="18716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7:15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5255" name="Text Box 28"/>
          <p:cNvSpPr/>
          <p:nvPr/>
        </p:nvSpPr>
        <p:spPr>
          <a:xfrm>
            <a:off x="8904288" y="3429000"/>
            <a:ext cx="18716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9:00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48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53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58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63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68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73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78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ldLvl="0" animBg="1"/>
      <p:bldP spid="95239" grpId="0" bldLvl="0" animBg="1"/>
      <p:bldP spid="95240" grpId="0" bldLvl="0" animBg="1"/>
      <p:bldP spid="95241" grpId="0" bldLvl="0" animBg="1"/>
      <p:bldP spid="95242" grpId="0" bldLvl="0" animBg="1"/>
      <p:bldP spid="95243" grpId="0" bldLvl="0" animBg="1"/>
      <p:bldP spid="95244" grpId="0" bldLvl="0" animBg="1"/>
      <p:bldP spid="95249" grpId="0" bldLvl="0"/>
      <p:bldP spid="95250" grpId="0" bldLvl="0"/>
      <p:bldP spid="95251" grpId="0" bldLvl="0"/>
      <p:bldP spid="95252" grpId="0" bldLvl="0"/>
      <p:bldP spid="95253" grpId="0" bldLvl="0"/>
      <p:bldP spid="95254" grpId="0" bldLvl="0"/>
      <p:bldP spid="9525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3"/>
          <p:cNvSpPr/>
          <p:nvPr/>
        </p:nvSpPr>
        <p:spPr>
          <a:xfrm>
            <a:off x="2063750" y="1412875"/>
            <a:ext cx="7921625" cy="609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Ask and answer questions about Tom.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4994" name="Oval 4"/>
          <p:cNvSpPr/>
          <p:nvPr/>
        </p:nvSpPr>
        <p:spPr>
          <a:xfrm>
            <a:off x="2063750" y="333375"/>
            <a:ext cx="649288" cy="576263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1e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4995" name="Text Box 5"/>
          <p:cNvSpPr/>
          <p:nvPr/>
        </p:nvSpPr>
        <p:spPr>
          <a:xfrm>
            <a:off x="2782888" y="261938"/>
            <a:ext cx="378460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FF3399"/>
                </a:solidFill>
                <a:latin typeface="Arial" charset="0"/>
                <a:ea typeface="宋体" charset="-122"/>
              </a:rPr>
              <a:t>Pairwork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84996" name="Picture 6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2205038"/>
            <a:ext cx="6883400" cy="396081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表格 97282"/>
          <p:cNvGraphicFramePr/>
          <p:nvPr/>
        </p:nvGraphicFramePr>
        <p:xfrm>
          <a:off x="2662238" y="157163"/>
          <a:ext cx="7016750" cy="5105400"/>
        </p:xfrm>
        <a:graphic>
          <a:graphicData uri="http://schemas.openxmlformats.org/drawingml/2006/table">
            <a:tbl>
              <a:tblPr/>
              <a:tblGrid>
                <a:gridCol w="4709160"/>
                <a:gridCol w="2307590"/>
              </a:tblGrid>
              <a:tr h="6334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get  up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7:00a.m.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eat breakfast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7:30a.m.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play basketball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8:15a.m.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take a shower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11:45a.m.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eat lunch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12:10p.m.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play computer games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1:40p.m.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run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2:30p.m.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watch TV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7:00p.m.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6" name="文本框 97311"/>
          <p:cNvSpPr txBox="1"/>
          <p:nvPr/>
        </p:nvSpPr>
        <p:spPr>
          <a:xfrm>
            <a:off x="2592388" y="5083175"/>
            <a:ext cx="7378700" cy="17373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srgbClr val="4F39D1"/>
                </a:solidFill>
                <a:latin typeface="Comic Sans MS" pitchFamily="66" charset="0"/>
                <a:ea typeface="宋体" charset="-122"/>
              </a:rPr>
              <a:t>When does </a:t>
            </a:r>
            <a:r>
              <a:rPr lang="en-US" altLang="zh-CN" sz="3600" b="1" dirty="0">
                <a:solidFill>
                  <a:srgbClr val="4F39D1"/>
                </a:solidFill>
                <a:latin typeface="Comic Sans MS" pitchFamily="66" charset="0"/>
                <a:ea typeface="宋体" charset="-122"/>
              </a:rPr>
              <a:t>Tom</a:t>
            </a:r>
            <a:r>
              <a:rPr lang="zh-CN" altLang="en-US" sz="3600" b="1" dirty="0">
                <a:solidFill>
                  <a:srgbClr val="4F39D1"/>
                </a:solidFill>
                <a:latin typeface="Comic Sans MS" pitchFamily="66" charset="0"/>
                <a:ea typeface="宋体" charset="-122"/>
              </a:rPr>
              <a:t> usually …?</a:t>
            </a:r>
          </a:p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srgbClr val="4F39D1"/>
                </a:solidFill>
                <a:latin typeface="Comic Sans MS" pitchFamily="66" charset="0"/>
                <a:ea typeface="宋体" charset="-122"/>
              </a:rPr>
              <a:t>He usually … </a:t>
            </a:r>
            <a:r>
              <a:rPr lang="en-US" altLang="zh-CN" sz="36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(es/s) </a:t>
            </a:r>
            <a:r>
              <a:rPr lang="zh-CN" altLang="en-US" sz="3600" b="1" dirty="0">
                <a:solidFill>
                  <a:srgbClr val="4F39D1"/>
                </a:solidFill>
                <a:latin typeface="Comic Sans MS" pitchFamily="66" charset="0"/>
                <a:ea typeface="宋体" charset="-122"/>
              </a:rPr>
              <a:t>at…</a:t>
            </a:r>
            <a:r>
              <a:rPr lang="en-US" altLang="zh-CN" sz="3600" b="1" dirty="0">
                <a:solidFill>
                  <a:srgbClr val="4F39D1"/>
                </a:solidFill>
                <a:latin typeface="Comic Sans MS" pitchFamily="66" charset="0"/>
                <a:ea typeface="宋体" charset="-122"/>
              </a:rPr>
              <a:t>in the...</a:t>
            </a: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2788" y="1123950"/>
            <a:ext cx="4464050" cy="5216525"/>
            <a:chOff x="-85" y="18"/>
            <a:chExt cx="1060" cy="1306"/>
          </a:xfrm>
        </p:grpSpPr>
        <p:pic>
          <p:nvPicPr>
            <p:cNvPr id="72706" name="Picture 3" descr="9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8" y="18"/>
              <a:ext cx="1043" cy="99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07" name="Text Box 4"/>
            <p:cNvSpPr txBox="1"/>
            <p:nvPr/>
          </p:nvSpPr>
          <p:spPr>
            <a:xfrm>
              <a:off x="-85" y="1133"/>
              <a:ext cx="748" cy="19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4400" dirty="0">
                  <a:latin typeface="Arial" pitchFamily="34" charset="0"/>
                  <a:ea typeface="宋体" pitchFamily="2" charset="-122"/>
                </a:rPr>
                <a:t>9:30</a:t>
              </a:r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87713" y="188913"/>
            <a:ext cx="5473700" cy="1005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What time is it?</a:t>
            </a:r>
          </a:p>
        </p:txBody>
      </p:sp>
      <p:grpSp>
        <p:nvGrpSpPr>
          <p:cNvPr id="72709" name="Group 6"/>
          <p:cNvGrpSpPr/>
          <p:nvPr/>
        </p:nvGrpSpPr>
        <p:grpSpPr>
          <a:xfrm>
            <a:off x="2403475" y="1123950"/>
            <a:ext cx="4691063" cy="5308600"/>
            <a:chOff x="-80" y="0"/>
            <a:chExt cx="1260" cy="1525"/>
          </a:xfrm>
        </p:grpSpPr>
        <p:pic>
          <p:nvPicPr>
            <p:cNvPr id="72710" name="Picture 7" descr="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80" cy="117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11" name="Text Box 8"/>
            <p:cNvSpPr txBox="1"/>
            <p:nvPr/>
          </p:nvSpPr>
          <p:spPr>
            <a:xfrm>
              <a:off x="-80" y="1306"/>
              <a:ext cx="1010" cy="21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/>
              <a:r>
                <a:rPr lang="zh-CN" altLang="en-US" sz="4400" dirty="0">
                  <a:latin typeface="Arial" pitchFamily="34" charset="0"/>
                  <a:ea typeface="宋体" pitchFamily="2" charset="-122"/>
                </a:rPr>
                <a:t>  </a:t>
              </a:r>
              <a:r>
                <a:rPr lang="en-US" altLang="zh-CN" sz="4400" dirty="0">
                  <a:latin typeface="Arial" pitchFamily="34" charset="0"/>
                  <a:ea typeface="宋体" pitchFamily="2" charset="-122"/>
                </a:rPr>
                <a:t>6:40</a:t>
              </a:r>
            </a:p>
          </p:txBody>
        </p:sp>
      </p:grpSp>
      <p:grpSp>
        <p:nvGrpSpPr>
          <p:cNvPr id="72712" name="Group 9"/>
          <p:cNvGrpSpPr/>
          <p:nvPr/>
        </p:nvGrpSpPr>
        <p:grpSpPr>
          <a:xfrm>
            <a:off x="3348038" y="1195388"/>
            <a:ext cx="4392612" cy="5229225"/>
            <a:chOff x="0" y="0"/>
            <a:chExt cx="1179" cy="1496"/>
          </a:xfrm>
        </p:grpSpPr>
        <p:pic>
          <p:nvPicPr>
            <p:cNvPr id="72713" name="Picture 10" descr="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179" cy="117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14" name="Text Box 11"/>
            <p:cNvSpPr txBox="1"/>
            <p:nvPr/>
          </p:nvSpPr>
          <p:spPr>
            <a:xfrm>
              <a:off x="3" y="1278"/>
              <a:ext cx="341" cy="2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sz="4400" dirty="0">
                  <a:latin typeface="Arial" pitchFamily="34" charset="0"/>
                  <a:ea typeface="宋体" pitchFamily="2" charset="-122"/>
                </a:rPr>
                <a:t>7:00</a:t>
              </a:r>
            </a:p>
          </p:txBody>
        </p:sp>
      </p:grpSp>
      <p:grpSp>
        <p:nvGrpSpPr>
          <p:cNvPr id="72715" name="Group 12"/>
          <p:cNvGrpSpPr/>
          <p:nvPr/>
        </p:nvGrpSpPr>
        <p:grpSpPr>
          <a:xfrm>
            <a:off x="4005263" y="1196975"/>
            <a:ext cx="4321175" cy="5148263"/>
            <a:chOff x="0" y="0"/>
            <a:chExt cx="1066" cy="1331"/>
          </a:xfrm>
        </p:grpSpPr>
        <p:pic>
          <p:nvPicPr>
            <p:cNvPr id="72716" name="Picture 13" descr="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066" cy="1059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17" name="Text Box 14"/>
            <p:cNvSpPr txBox="1"/>
            <p:nvPr/>
          </p:nvSpPr>
          <p:spPr>
            <a:xfrm>
              <a:off x="2" y="1134"/>
              <a:ext cx="313" cy="19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sz="4400" dirty="0">
                  <a:latin typeface="Arial" pitchFamily="34" charset="0"/>
                  <a:ea typeface="宋体" pitchFamily="2" charset="-122"/>
                </a:rPr>
                <a:t>4:05</a:t>
              </a:r>
            </a:p>
          </p:txBody>
        </p:sp>
      </p:grpSp>
      <p:grpSp>
        <p:nvGrpSpPr>
          <p:cNvPr id="72718" name="组合 10"/>
          <p:cNvGrpSpPr/>
          <p:nvPr/>
        </p:nvGrpSpPr>
        <p:grpSpPr>
          <a:xfrm>
            <a:off x="4583113" y="1196975"/>
            <a:ext cx="4248150" cy="5297488"/>
            <a:chOff x="-3117" y="2111"/>
            <a:chExt cx="6690" cy="8342"/>
          </a:xfrm>
        </p:grpSpPr>
        <p:pic>
          <p:nvPicPr>
            <p:cNvPr id="72719" name="Picture 16" descr="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117" y="2111"/>
              <a:ext cx="6690" cy="633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20" name="Text Box 17"/>
            <p:cNvSpPr txBox="1"/>
            <p:nvPr/>
          </p:nvSpPr>
          <p:spPr>
            <a:xfrm>
              <a:off x="-3115" y="9253"/>
              <a:ext cx="1999" cy="120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sz="4400" dirty="0">
                  <a:latin typeface="Arial" pitchFamily="34" charset="0"/>
                  <a:ea typeface="宋体" pitchFamily="2" charset="-122"/>
                </a:rPr>
                <a:t>6:00</a:t>
              </a:r>
              <a:endParaRPr lang="en-US" altLang="zh-CN" sz="44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72721" name="组合 9"/>
          <p:cNvGrpSpPr/>
          <p:nvPr/>
        </p:nvGrpSpPr>
        <p:grpSpPr>
          <a:xfrm>
            <a:off x="5230813" y="1341438"/>
            <a:ext cx="4208462" cy="5019992"/>
            <a:chOff x="283" y="1887"/>
            <a:chExt cx="6628" cy="7905"/>
          </a:xfrm>
        </p:grpSpPr>
        <p:pic>
          <p:nvPicPr>
            <p:cNvPr id="72722" name="Picture 19" descr="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" y="1887"/>
              <a:ext cx="6628" cy="617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23" name="Text Box 20"/>
            <p:cNvSpPr txBox="1"/>
            <p:nvPr/>
          </p:nvSpPr>
          <p:spPr>
            <a:xfrm>
              <a:off x="738" y="8688"/>
              <a:ext cx="1845" cy="110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sz="4000" dirty="0">
                  <a:latin typeface="Arial" pitchFamily="34" charset="0"/>
                  <a:ea typeface="宋体" pitchFamily="2" charset="-122"/>
                </a:rPr>
                <a:t>6:25</a:t>
              </a:r>
            </a:p>
          </p:txBody>
        </p:sp>
      </p:grpSp>
      <p:grpSp>
        <p:nvGrpSpPr>
          <p:cNvPr id="72724" name="Group 21"/>
          <p:cNvGrpSpPr/>
          <p:nvPr/>
        </p:nvGrpSpPr>
        <p:grpSpPr>
          <a:xfrm>
            <a:off x="5735638" y="1268413"/>
            <a:ext cx="4246562" cy="5241925"/>
            <a:chOff x="215" y="0"/>
            <a:chExt cx="975" cy="1316"/>
          </a:xfrm>
        </p:grpSpPr>
        <p:pic>
          <p:nvPicPr>
            <p:cNvPr id="72725" name="Picture 22" descr="9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5" y="0"/>
              <a:ext cx="975" cy="101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26" name="Text Box 23"/>
            <p:cNvSpPr txBox="1"/>
            <p:nvPr/>
          </p:nvSpPr>
          <p:spPr>
            <a:xfrm>
              <a:off x="239" y="1125"/>
              <a:ext cx="291" cy="19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sz="4400" dirty="0">
                  <a:latin typeface="Arial" pitchFamily="34" charset="0"/>
                  <a:ea typeface="宋体" pitchFamily="2" charset="-122"/>
                </a:rPr>
                <a:t>9:20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6167438" y="1268413"/>
            <a:ext cx="4464050" cy="5224462"/>
            <a:chOff x="0" y="0"/>
            <a:chExt cx="998" cy="1305"/>
          </a:xfrm>
        </p:grpSpPr>
        <p:pic>
          <p:nvPicPr>
            <p:cNvPr id="72728" name="Picture 25" descr="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998" cy="99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2729" name="Text Box 26"/>
            <p:cNvSpPr txBox="1"/>
            <p:nvPr/>
          </p:nvSpPr>
          <p:spPr>
            <a:xfrm>
              <a:off x="80" y="1115"/>
              <a:ext cx="284" cy="1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sz="4400" dirty="0">
                  <a:latin typeface="Arial" pitchFamily="34" charset="0"/>
                  <a:ea typeface="宋体" pitchFamily="2" charset="-122"/>
                </a:rPr>
                <a:t>6:10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xs406001">
            <a:hlinkClick r:id="rId2"/>
          </p:cNvPr>
          <p:cNvPicPr>
            <a:picLocks noGrp="1" noChangeAspect="1"/>
          </p:cNvPicPr>
          <p:nvPr>
            <p:ph type="subTitle"/>
          </p:nvPr>
        </p:nvPicPr>
        <p:blipFill>
          <a:blip r:embed="rId3"/>
          <a:stretch>
            <a:fillRect/>
          </a:stretch>
        </p:blipFill>
        <p:spPr>
          <a:xfrm>
            <a:off x="2063750" y="1916113"/>
            <a:ext cx="2035175" cy="1752600"/>
          </a:xfrm>
          <a:noFill/>
          <a:ln w="9525">
            <a:miter/>
          </a:ln>
        </p:spPr>
      </p:pic>
      <p:pic>
        <p:nvPicPr>
          <p:cNvPr id="73730" name="Picture 3" descr="CAK5IB49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4008438" y="1916113"/>
            <a:ext cx="1782762" cy="1917700"/>
          </a:xfrm>
          <a:noFill/>
          <a:ln w="9525">
            <a:miter/>
          </a:ln>
        </p:spPr>
      </p:pic>
      <p:pic>
        <p:nvPicPr>
          <p:cNvPr id="73731" name="Picture 4" descr="images2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2208213" y="4005263"/>
            <a:ext cx="1882775" cy="2035175"/>
          </a:xfrm>
          <a:noFill/>
          <a:ln w="9525">
            <a:miter/>
          </a:ln>
        </p:spPr>
      </p:pic>
      <p:pic>
        <p:nvPicPr>
          <p:cNvPr id="73732" name="Picture 5" descr="images3"/>
          <p:cNvPicPr>
            <a:picLocks noGrp="1" noChangeAspect="1"/>
          </p:cNvPicPr>
          <p:nvPr>
            <p:ph idx="1" hasCustomPrompt="1"/>
          </p:nvPr>
        </p:nvPicPr>
        <p:blipFill>
          <a:blip r:embed="rId6"/>
          <a:stretch>
            <a:fillRect/>
          </a:stretch>
        </p:blipFill>
        <p:spPr>
          <a:xfrm>
            <a:off x="5880100" y="1989138"/>
            <a:ext cx="2200275" cy="1849437"/>
          </a:xfrm>
          <a:noFill/>
          <a:ln w="9525">
            <a:miter/>
          </a:ln>
        </p:spPr>
      </p:pic>
      <p:pic>
        <p:nvPicPr>
          <p:cNvPr id="73733" name="Picture 6" descr="CAQ28TR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5775" y="3860800"/>
            <a:ext cx="1608138" cy="22494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3734" name="Picture 7" descr="CAUZEHS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4563" y="3932238"/>
            <a:ext cx="2008187" cy="20081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3735" name="Picture 8" descr="CA0TEB0B"/>
          <p:cNvPicPr>
            <a:picLocks noGrp="1" noChangeAspect="1"/>
          </p:cNvPicPr>
          <p:nvPr>
            <p:ph type="title"/>
          </p:nvPr>
        </p:nvPicPr>
        <p:blipFill>
          <a:blip r:embed="rId9"/>
          <a:stretch>
            <a:fillRect/>
          </a:stretch>
        </p:blipFill>
        <p:spPr>
          <a:xfrm>
            <a:off x="8185150" y="2060575"/>
            <a:ext cx="2043113" cy="1704975"/>
          </a:xfrm>
        </p:spPr>
      </p:pic>
      <p:pic>
        <p:nvPicPr>
          <p:cNvPr id="73736" name="Picture 9" descr="CAUZGDU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525" y="4076700"/>
            <a:ext cx="1936750" cy="20145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9882" name="Text Box 10"/>
          <p:cNvSpPr/>
          <p:nvPr/>
        </p:nvSpPr>
        <p:spPr>
          <a:xfrm>
            <a:off x="1631950" y="44450"/>
            <a:ext cx="8893175" cy="177609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90000"/>
              </a:lnSpc>
            </a:pPr>
            <a:endParaRPr lang="zh-CN" altLang="en-US" sz="1600" b="1" dirty="0">
              <a:solidFill>
                <a:srgbClr val="0912C7"/>
              </a:solidFill>
              <a:latin typeface="Comic Sans MS" pitchFamily="66" charset="0"/>
              <a:ea typeface="宋体" charset="-122"/>
              <a:sym typeface="Comic Sans MS" pitchFamily="66" charset="0"/>
            </a:endParaRPr>
          </a:p>
          <a:p>
            <a:pPr lvl="0">
              <a:lnSpc>
                <a:spcPct val="90000"/>
              </a:lnSpc>
            </a:pPr>
            <a:r>
              <a:rPr lang="en-US" altLang="x-none" sz="4400" b="1" dirty="0">
                <a:solidFill>
                  <a:srgbClr val="0912C7"/>
                </a:solidFill>
                <a:latin typeface="Comic Sans MS" pitchFamily="66" charset="0"/>
                <a:ea typeface="宋体" charset="-122"/>
                <a:sym typeface="Comic Sans MS" pitchFamily="66" charset="0"/>
              </a:rPr>
              <a:t>-- What time do you usually</a:t>
            </a:r>
            <a:r>
              <a:rPr lang="en-US" altLang="x-none" sz="4400" b="1" dirty="0">
                <a:solidFill>
                  <a:srgbClr val="0912C7"/>
                </a:solidFill>
                <a:latin typeface="Arial" charset="0"/>
                <a:ea typeface="宋体" charset="-122"/>
                <a:sym typeface="Arial" charset="0"/>
              </a:rPr>
              <a:t>…</a:t>
            </a:r>
            <a:r>
              <a:rPr lang="en-US" altLang="x-none" sz="4400" b="1" dirty="0">
                <a:solidFill>
                  <a:srgbClr val="0912C7"/>
                </a:solidFill>
                <a:latin typeface="Comic Sans MS" pitchFamily="66" charset="0"/>
                <a:ea typeface="宋体" charset="-122"/>
                <a:sym typeface="Comic Sans MS" pitchFamily="66" charset="0"/>
              </a:rPr>
              <a:t>?</a:t>
            </a:r>
            <a:endParaRPr lang="zh-CN" altLang="en-US" sz="4400" b="1" dirty="0">
              <a:solidFill>
                <a:srgbClr val="0912C7"/>
              </a:solidFill>
              <a:latin typeface="Comic Sans MS" pitchFamily="66" charset="0"/>
              <a:ea typeface="宋体" charset="-122"/>
              <a:sym typeface="Comic Sans MS" pitchFamily="66" charset="0"/>
            </a:endParaRPr>
          </a:p>
          <a:p>
            <a:pPr lvl="0">
              <a:lnSpc>
                <a:spcPct val="90000"/>
              </a:lnSpc>
            </a:pPr>
            <a:endParaRPr lang="zh-CN" altLang="en-US" sz="1600" b="1" dirty="0">
              <a:solidFill>
                <a:srgbClr val="0912C7"/>
              </a:solidFill>
              <a:latin typeface="Comic Sans MS" pitchFamily="66" charset="0"/>
              <a:ea typeface="宋体" charset="-122"/>
              <a:sym typeface="Comic Sans MS" pitchFamily="66" charset="0"/>
            </a:endParaRPr>
          </a:p>
          <a:p>
            <a:pPr lvl="0">
              <a:lnSpc>
                <a:spcPct val="90000"/>
              </a:lnSpc>
            </a:pPr>
            <a:r>
              <a:rPr lang="en-US" altLang="x-none" sz="4400" b="1" dirty="0">
                <a:solidFill>
                  <a:srgbClr val="0912C7"/>
                </a:solidFill>
                <a:latin typeface="Comic Sans MS" pitchFamily="66" charset="0"/>
                <a:ea typeface="宋体" charset="-122"/>
                <a:sym typeface="Comic Sans MS" pitchFamily="66" charset="0"/>
              </a:rPr>
              <a:t>-- I usually </a:t>
            </a:r>
            <a:r>
              <a:rPr lang="en-US" altLang="x-none" sz="4400" b="1" dirty="0">
                <a:solidFill>
                  <a:srgbClr val="0912C7"/>
                </a:solidFill>
                <a:latin typeface="Arial" charset="0"/>
                <a:ea typeface="宋体" charset="-122"/>
                <a:sym typeface="Arial" charset="0"/>
              </a:rPr>
              <a:t>…</a:t>
            </a:r>
            <a:r>
              <a:rPr lang="en-US" altLang="x-none" sz="4400" b="1" dirty="0">
                <a:solidFill>
                  <a:srgbClr val="0912C7"/>
                </a:solidFill>
                <a:latin typeface="Comic Sans MS" pitchFamily="66" charset="0"/>
                <a:ea typeface="宋体" charset="-122"/>
                <a:sym typeface="Comic Sans MS" pitchFamily="66" charset="0"/>
              </a:rPr>
              <a:t> at </a:t>
            </a:r>
            <a:r>
              <a:rPr lang="en-US" altLang="x-none" sz="4400" b="1" dirty="0">
                <a:solidFill>
                  <a:srgbClr val="0912C7"/>
                </a:solidFill>
                <a:latin typeface="Arial" charset="0"/>
                <a:ea typeface="宋体" charset="-122"/>
                <a:sym typeface="Arial" charset="0"/>
              </a:rPr>
              <a:t>…</a:t>
            </a:r>
            <a:endParaRPr lang="en-US" altLang="x-none" sz="4400" b="1" dirty="0">
              <a:solidFill>
                <a:srgbClr val="0912C7"/>
              </a:solidFill>
              <a:latin typeface="Comic Sans MS" pitchFamily="66" charset="0"/>
              <a:ea typeface="宋体" charset="-122"/>
              <a:sym typeface="Comic Sans MS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b865158bfdfe8219c9fc7a0a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6933" r="76137"/>
          <a:stretch>
            <a:fillRect/>
          </a:stretch>
        </p:blipFill>
        <p:spPr>
          <a:xfrm>
            <a:off x="7319963" y="3357563"/>
            <a:ext cx="3257550" cy="35290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4754" name="Text Box 3"/>
          <p:cNvSpPr/>
          <p:nvPr/>
        </p:nvSpPr>
        <p:spPr>
          <a:xfrm>
            <a:off x="1703388" y="1341438"/>
            <a:ext cx="8281987" cy="1767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A: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en-US" altLang="x-none" sz="44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When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does Tom </a:t>
            </a:r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usually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____?</a:t>
            </a:r>
            <a:endParaRPr lang="en-US" altLang="x-none" sz="48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B: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He________________________.</a:t>
            </a:r>
          </a:p>
        </p:txBody>
      </p:sp>
      <p:sp>
        <p:nvSpPr>
          <p:cNvPr id="74755" name="Text Box 4"/>
          <p:cNvSpPr/>
          <p:nvPr/>
        </p:nvSpPr>
        <p:spPr>
          <a:xfrm>
            <a:off x="1703388" y="117475"/>
            <a:ext cx="5140325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x-none" sz="6000" b="1" dirty="0">
                <a:solidFill>
                  <a:srgbClr val="FF6699"/>
                </a:solidFill>
                <a:latin typeface="汉仪雪峰体简" pitchFamily="2" charset="-122"/>
                <a:ea typeface="汉仪雪峰体简" pitchFamily="2" charset="-122"/>
                <a:sym typeface="汉仪雪峰体简" pitchFamily="2" charset="-122"/>
              </a:rPr>
              <a:t>Look and say</a:t>
            </a:r>
          </a:p>
        </p:txBody>
      </p:sp>
      <p:sp>
        <p:nvSpPr>
          <p:cNvPr id="82949" name="Rectangle 6"/>
          <p:cNvSpPr/>
          <p:nvPr/>
        </p:nvSpPr>
        <p:spPr>
          <a:xfrm>
            <a:off x="8328025" y="1484313"/>
            <a:ext cx="1222375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run</a:t>
            </a:r>
          </a:p>
        </p:txBody>
      </p:sp>
      <p:pic>
        <p:nvPicPr>
          <p:cNvPr id="74757" name="Picture 7" descr="pic_27965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lum bright="-23996" contrast="78000"/>
          </a:blip>
          <a:srcRect l="79076" t="37964" r="15102" b="58011"/>
          <a:stretch>
            <a:fillRect/>
          </a:stretch>
        </p:blipFill>
        <p:spPr>
          <a:xfrm>
            <a:off x="6311900" y="3213100"/>
            <a:ext cx="1846263" cy="16573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2951" name="Rectangle 8"/>
          <p:cNvSpPr/>
          <p:nvPr/>
        </p:nvSpPr>
        <p:spPr>
          <a:xfrm>
            <a:off x="3143250" y="2276475"/>
            <a:ext cx="7642225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usually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runs at </a:t>
            </a:r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five o’clock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ldLvl="0"/>
      <p:bldP spid="82951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3"/>
          <p:cNvSpPr/>
          <p:nvPr/>
        </p:nvSpPr>
        <p:spPr>
          <a:xfrm>
            <a:off x="1778000" y="620713"/>
            <a:ext cx="8639175" cy="3444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A: __________she _____________</a:t>
            </a:r>
            <a:endParaRPr lang="en-US" altLang="x-none" sz="48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    __________?</a:t>
            </a:r>
            <a:endParaRPr lang="en-US" altLang="x-none" sz="48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B:</a:t>
            </a:r>
            <a:r>
              <a:rPr lang="zh-CN" altLang="en-US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She________________________</a:t>
            </a:r>
            <a:endParaRPr lang="en-US" altLang="x-none" sz="48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    _____________.</a:t>
            </a:r>
          </a:p>
        </p:txBody>
      </p:sp>
      <p:pic>
        <p:nvPicPr>
          <p:cNvPr id="75778" name="Picture 5" descr="图片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63" y="3070225"/>
            <a:ext cx="3714750" cy="37147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5779" name="Picture 6" descr="pic_27965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6FB"/>
              </a:clrFrom>
              <a:clrTo>
                <a:srgbClr val="F7F6FB">
                  <a:alpha val="0"/>
                </a:srgbClr>
              </a:clrTo>
            </a:clrChange>
            <a:lum bright="-29999" contrast="66000"/>
          </a:blip>
          <a:srcRect l="20041" t="37946" r="73302" b="58011"/>
          <a:stretch>
            <a:fillRect/>
          </a:stretch>
        </p:blipFill>
        <p:spPr>
          <a:xfrm>
            <a:off x="5664200" y="4365625"/>
            <a:ext cx="2019300" cy="1655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3973" name="Rectangle 7"/>
          <p:cNvSpPr/>
          <p:nvPr/>
        </p:nvSpPr>
        <p:spPr>
          <a:xfrm>
            <a:off x="2568575" y="765175"/>
            <a:ext cx="2806065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When </a:t>
            </a:r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does</a:t>
            </a:r>
          </a:p>
        </p:txBody>
      </p:sp>
      <p:sp>
        <p:nvSpPr>
          <p:cNvPr id="83974" name="Rectangle 8"/>
          <p:cNvSpPr/>
          <p:nvPr/>
        </p:nvSpPr>
        <p:spPr>
          <a:xfrm>
            <a:off x="6384925" y="765175"/>
            <a:ext cx="356616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usually</a:t>
            </a:r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do her</a:t>
            </a:r>
          </a:p>
        </p:txBody>
      </p:sp>
      <p:sp>
        <p:nvSpPr>
          <p:cNvPr id="83975" name="Rectangle 9"/>
          <p:cNvSpPr/>
          <p:nvPr/>
        </p:nvSpPr>
        <p:spPr>
          <a:xfrm>
            <a:off x="2424113" y="1557338"/>
            <a:ext cx="2868295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homework</a:t>
            </a:r>
          </a:p>
        </p:txBody>
      </p:sp>
      <p:sp>
        <p:nvSpPr>
          <p:cNvPr id="83976" name="Rectangle 10"/>
          <p:cNvSpPr/>
          <p:nvPr/>
        </p:nvSpPr>
        <p:spPr>
          <a:xfrm>
            <a:off x="2424113" y="2349500"/>
            <a:ext cx="7824470" cy="1700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      </a:t>
            </a:r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usually</a:t>
            </a:r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does</a:t>
            </a:r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her homework </a:t>
            </a:r>
            <a:endParaRPr lang="en-US" altLang="x-none" sz="4800" b="1" dirty="0">
              <a:solidFill>
                <a:srgbClr val="FF33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at</a:t>
            </a:r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eight</a:t>
            </a:r>
            <a:r>
              <a:rPr lang="zh-CN" altLang="en-US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thirty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15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20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ldLvl="0"/>
      <p:bldP spid="83974" grpId="0" bldLvl="0"/>
      <p:bldP spid="83975" grpId="0" bldLvl="0"/>
      <p:bldP spid="8397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"/>
          <p:cNvSpPr/>
          <p:nvPr/>
        </p:nvSpPr>
        <p:spPr>
          <a:xfrm>
            <a:off x="1631950" y="4437063"/>
            <a:ext cx="9290050" cy="1767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A: __________he _______________?</a:t>
            </a:r>
            <a:endParaRPr lang="en-US" altLang="x-none" sz="48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25000"/>
              </a:lnSpc>
            </a:pPr>
            <a:r>
              <a:rPr lang="en-US" altLang="x-none" sz="44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B: He __________________________.</a:t>
            </a:r>
          </a:p>
        </p:txBody>
      </p:sp>
      <p:pic>
        <p:nvPicPr>
          <p:cNvPr id="76802" name="Picture 4" descr="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692150"/>
            <a:ext cx="3389312" cy="30337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6803" name="Picture 5" descr="pic_27965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6FB"/>
              </a:clrFrom>
              <a:clrTo>
                <a:srgbClr val="F8F6FB">
                  <a:alpha val="0"/>
                </a:srgbClr>
              </a:clrTo>
            </a:clrChange>
            <a:lum bright="-29999" contrast="66000"/>
          </a:blip>
          <a:srcRect l="20041" t="58011" r="73302" b="37946"/>
          <a:stretch>
            <a:fillRect/>
          </a:stretch>
        </p:blipFill>
        <p:spPr>
          <a:xfrm>
            <a:off x="6384925" y="1555750"/>
            <a:ext cx="2538413" cy="22272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4998" name="Rectangle 7"/>
          <p:cNvSpPr/>
          <p:nvPr/>
        </p:nvSpPr>
        <p:spPr>
          <a:xfrm>
            <a:off x="2424113" y="4654550"/>
            <a:ext cx="2806065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When </a:t>
            </a:r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does</a:t>
            </a:r>
          </a:p>
        </p:txBody>
      </p:sp>
      <p:sp>
        <p:nvSpPr>
          <p:cNvPr id="84999" name="Rectangle 8"/>
          <p:cNvSpPr/>
          <p:nvPr/>
        </p:nvSpPr>
        <p:spPr>
          <a:xfrm>
            <a:off x="6024563" y="4581525"/>
            <a:ext cx="420243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usually</a:t>
            </a:r>
            <a:r>
              <a:rPr lang="en-US" altLang="x-none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go to bed</a:t>
            </a:r>
          </a:p>
        </p:txBody>
      </p:sp>
      <p:sp>
        <p:nvSpPr>
          <p:cNvPr id="85000" name="Rectangle 9"/>
          <p:cNvSpPr/>
          <p:nvPr/>
        </p:nvSpPr>
        <p:spPr>
          <a:xfrm>
            <a:off x="3216275" y="5445125"/>
            <a:ext cx="7292975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4000" b="1" dirty="0">
                <a:solidFill>
                  <a:srgbClr val="33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usually</a:t>
            </a:r>
            <a:r>
              <a:rPr lang="en-US" altLang="x-none" sz="4000" b="1" dirty="0">
                <a:solidFill>
                  <a:srgbClr val="FF33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goes to bed at ten o’clock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1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1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ldLvl="0"/>
      <p:bldP spid="84999" grpId="0" bldLvl="0"/>
      <p:bldP spid="8500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框 16385"/>
          <p:cNvSpPr txBox="1"/>
          <p:nvPr/>
        </p:nvSpPr>
        <p:spPr>
          <a:xfrm>
            <a:off x="1990725" y="620713"/>
            <a:ext cx="2733675" cy="58458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work-</a:t>
            </a:r>
            <a:endParaRPr lang="en-US" altLang="zh-CN" sz="48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take-</a:t>
            </a: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get-</a:t>
            </a: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eat-</a:t>
            </a:r>
            <a:endParaRPr lang="en-US" altLang="zh-CN" sz="48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run-</a:t>
            </a:r>
            <a:endParaRPr lang="en-US" altLang="zh-CN" sz="48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play-</a:t>
            </a:r>
            <a:endParaRPr lang="en-US" altLang="zh-CN" sz="44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</p:txBody>
      </p:sp>
      <p:sp>
        <p:nvSpPr>
          <p:cNvPr id="77826" name="文本框 16386"/>
          <p:cNvSpPr txBox="1"/>
          <p:nvPr/>
        </p:nvSpPr>
        <p:spPr>
          <a:xfrm>
            <a:off x="5553075" y="725488"/>
            <a:ext cx="4429125" cy="5571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watch-</a:t>
            </a:r>
            <a:endParaRPr lang="en-US" altLang="zh-CN" sz="48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brush-</a:t>
            </a:r>
            <a:endParaRPr lang="en-US" altLang="zh-CN" sz="48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do-</a:t>
            </a: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go-</a:t>
            </a:r>
            <a:endParaRPr lang="en-US" altLang="zh-CN" sz="48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have-</a:t>
            </a:r>
            <a:endParaRPr lang="en-US" altLang="zh-CN" sz="4400" b="1">
              <a:solidFill>
                <a:srgbClr val="FF0000"/>
              </a:solidFill>
              <a:latin typeface="Comic Sans MS" pitchFamily="66" charset="0"/>
              <a:ea typeface="楷体_GB2312" pitchFamily="1" charset="-122"/>
            </a:endParaRPr>
          </a:p>
          <a:p>
            <a:pPr lvl="0">
              <a:spcBef>
                <a:spcPct val="50000"/>
              </a:spcBef>
            </a:pPr>
            <a:endParaRPr lang="en-US" altLang="zh-CN" sz="3200" b="1">
              <a:latin typeface="Comic Sans MS" pitchFamily="66" charset="0"/>
              <a:ea typeface="楷体_GB2312" pitchFamily="1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3508375" y="620713"/>
            <a:ext cx="1978025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work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s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3359150" y="4652963"/>
            <a:ext cx="1979613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run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s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3359150" y="2565400"/>
            <a:ext cx="1979613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get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s</a:t>
            </a:r>
          </a:p>
        </p:txBody>
      </p:sp>
      <p:sp>
        <p:nvSpPr>
          <p:cNvPr id="16391" name="文本框 16390"/>
          <p:cNvSpPr txBox="1"/>
          <p:nvPr/>
        </p:nvSpPr>
        <p:spPr>
          <a:xfrm>
            <a:off x="3359150" y="3644900"/>
            <a:ext cx="1979613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eat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s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3503613" y="1628775"/>
            <a:ext cx="1979612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take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s</a:t>
            </a:r>
          </a:p>
        </p:txBody>
      </p:sp>
      <p:sp>
        <p:nvSpPr>
          <p:cNvPr id="16393" name="文本框 16392"/>
          <p:cNvSpPr txBox="1"/>
          <p:nvPr/>
        </p:nvSpPr>
        <p:spPr>
          <a:xfrm>
            <a:off x="3503613" y="5661025"/>
            <a:ext cx="1979612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play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s</a:t>
            </a:r>
          </a:p>
        </p:txBody>
      </p:sp>
      <p:sp>
        <p:nvSpPr>
          <p:cNvPr id="16394" name="文本框 16393"/>
          <p:cNvSpPr txBox="1"/>
          <p:nvPr/>
        </p:nvSpPr>
        <p:spPr>
          <a:xfrm>
            <a:off x="7607300" y="692150"/>
            <a:ext cx="2451100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watch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es</a:t>
            </a:r>
          </a:p>
        </p:txBody>
      </p:sp>
      <p:sp>
        <p:nvSpPr>
          <p:cNvPr id="16395" name="文本框 16394"/>
          <p:cNvSpPr txBox="1"/>
          <p:nvPr/>
        </p:nvSpPr>
        <p:spPr>
          <a:xfrm>
            <a:off x="7248525" y="4797425"/>
            <a:ext cx="1978025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has</a:t>
            </a:r>
          </a:p>
        </p:txBody>
      </p:sp>
      <p:sp>
        <p:nvSpPr>
          <p:cNvPr id="16396" name="文本框 16395"/>
          <p:cNvSpPr txBox="1"/>
          <p:nvPr/>
        </p:nvSpPr>
        <p:spPr>
          <a:xfrm>
            <a:off x="6672263" y="2781300"/>
            <a:ext cx="1978025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do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es</a:t>
            </a:r>
          </a:p>
        </p:txBody>
      </p:sp>
      <p:sp>
        <p:nvSpPr>
          <p:cNvPr id="16397" name="文本框 16396"/>
          <p:cNvSpPr txBox="1"/>
          <p:nvPr/>
        </p:nvSpPr>
        <p:spPr>
          <a:xfrm>
            <a:off x="6743700" y="3789363"/>
            <a:ext cx="1979613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go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es</a:t>
            </a:r>
          </a:p>
        </p:txBody>
      </p:sp>
      <p:sp>
        <p:nvSpPr>
          <p:cNvPr id="16398" name="文本框 16397"/>
          <p:cNvSpPr txBox="1"/>
          <p:nvPr/>
        </p:nvSpPr>
        <p:spPr>
          <a:xfrm>
            <a:off x="7464425" y="1773238"/>
            <a:ext cx="2544763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400" b="1">
                <a:latin typeface="Comic Sans MS" pitchFamily="66" charset="0"/>
                <a:ea typeface="楷体_GB2312" pitchFamily="1" charset="-122"/>
              </a:rPr>
              <a:t>brush</a:t>
            </a:r>
            <a:r>
              <a:rPr lang="en-US" altLang="zh-CN" sz="4400" b="1">
                <a:solidFill>
                  <a:srgbClr val="FF0000"/>
                </a:solidFill>
                <a:latin typeface="Comic Sans MS" pitchFamily="66" charset="0"/>
                <a:ea typeface="楷体_GB2312" pitchFamily="1" charset="-122"/>
              </a:rPr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http://wenwen.soso.com/p/20100512/20100512151944-15051539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908050"/>
            <a:ext cx="1912938" cy="19542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3" name="Text Box 9"/>
          <p:cNvSpPr txBox="1"/>
          <p:nvPr/>
        </p:nvSpPr>
        <p:spPr>
          <a:xfrm>
            <a:off x="5373688" y="2708275"/>
            <a:ext cx="27368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half past nine</a:t>
            </a:r>
          </a:p>
        </p:txBody>
      </p:sp>
      <p:sp>
        <p:nvSpPr>
          <p:cNvPr id="5124" name="Text Box 9"/>
          <p:cNvSpPr txBox="1"/>
          <p:nvPr/>
        </p:nvSpPr>
        <p:spPr>
          <a:xfrm>
            <a:off x="1524000" y="5516563"/>
            <a:ext cx="3995738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 quarter </a:t>
            </a:r>
            <a:r>
              <a:rPr lang="en-US" altLang="zh-CN" sz="3200" dirty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</a:rPr>
              <a:t>past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seven</a:t>
            </a:r>
          </a:p>
        </p:txBody>
      </p:sp>
      <p:sp>
        <p:nvSpPr>
          <p:cNvPr id="5125" name="Text Box 9"/>
          <p:cNvSpPr txBox="1"/>
          <p:nvPr/>
        </p:nvSpPr>
        <p:spPr>
          <a:xfrm>
            <a:off x="4297363" y="5589588"/>
            <a:ext cx="295275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dirty="0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         </a:t>
            </a:r>
            <a:r>
              <a:rPr lang="en-US" altLang="zh-CN" sz="3200" dirty="0">
                <a:solidFill>
                  <a:srgbClr val="4814DA"/>
                </a:solidFill>
                <a:latin typeface="Times New Roman" pitchFamily="18" charset="0"/>
                <a:ea typeface="宋体" pitchFamily="2" charset="-122"/>
              </a:rPr>
              <a:t>A.M.</a:t>
            </a:r>
          </a:p>
          <a:p>
            <a:pPr lvl="0"/>
            <a:r>
              <a:rPr lang="en-US" altLang="zh-CN" sz="3200" dirty="0">
                <a:solidFill>
                  <a:srgbClr val="4814DA"/>
                </a:solidFill>
                <a:latin typeface="Times New Roman" pitchFamily="18" charset="0"/>
                <a:ea typeface="宋体" pitchFamily="2" charset="-122"/>
              </a:rPr>
              <a:t>in the morning</a:t>
            </a:r>
          </a:p>
        </p:txBody>
      </p:sp>
      <p:sp>
        <p:nvSpPr>
          <p:cNvPr id="5126" name="Text Box 9"/>
          <p:cNvSpPr txBox="1"/>
          <p:nvPr/>
        </p:nvSpPr>
        <p:spPr>
          <a:xfrm>
            <a:off x="7319963" y="2997200"/>
            <a:ext cx="33178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a quarter</a:t>
            </a:r>
            <a:r>
              <a:rPr lang="en-US" altLang="zh-CN" sz="3200" dirty="0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to</a:t>
            </a:r>
            <a:r>
              <a:rPr lang="en-US" altLang="zh-CN" sz="3200" dirty="0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twelve</a:t>
            </a:r>
          </a:p>
        </p:txBody>
      </p:sp>
      <p:sp>
        <p:nvSpPr>
          <p:cNvPr id="5127" name="Text Box 9"/>
          <p:cNvSpPr txBox="1"/>
          <p:nvPr/>
        </p:nvSpPr>
        <p:spPr>
          <a:xfrm>
            <a:off x="3862388" y="2638425"/>
            <a:ext cx="180022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dirty="0">
                <a:solidFill>
                  <a:srgbClr val="4814DA"/>
                </a:solidFill>
                <a:latin typeface="Times New Roman" pitchFamily="18" charset="0"/>
                <a:ea typeface="宋体" pitchFamily="2" charset="-122"/>
              </a:rPr>
              <a:t>quarter</a:t>
            </a:r>
          </a:p>
        </p:txBody>
      </p:sp>
      <p:pic>
        <p:nvPicPr>
          <p:cNvPr id="78855" name="矩形 13"/>
          <p:cNvPicPr/>
          <p:nvPr/>
        </p:nvPicPr>
        <p:blipFill>
          <a:blip r:embed="rId3"/>
          <a:srcRect t="20068"/>
          <a:stretch>
            <a:fillRect/>
          </a:stretch>
        </p:blipFill>
        <p:spPr>
          <a:xfrm>
            <a:off x="1520825" y="0"/>
            <a:ext cx="3789363" cy="11255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9" name="Text Box 9"/>
          <p:cNvSpPr txBox="1"/>
          <p:nvPr/>
        </p:nvSpPr>
        <p:spPr>
          <a:xfrm>
            <a:off x="2133600" y="2925763"/>
            <a:ext cx="1081088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half </a:t>
            </a:r>
          </a:p>
        </p:txBody>
      </p:sp>
      <p:sp>
        <p:nvSpPr>
          <p:cNvPr id="5130" name="Text Box 9"/>
          <p:cNvSpPr txBox="1"/>
          <p:nvPr/>
        </p:nvSpPr>
        <p:spPr>
          <a:xfrm>
            <a:off x="7070725" y="5443538"/>
            <a:ext cx="3095625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         </a:t>
            </a:r>
            <a:r>
              <a:rPr lang="en-US" altLang="zh-CN" sz="3200" dirty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P.M.</a:t>
            </a:r>
          </a:p>
          <a:p>
            <a:pPr lvl="0"/>
            <a:r>
              <a:rPr lang="en-US" altLang="zh-CN" sz="3200" dirty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in the afternoon</a:t>
            </a:r>
          </a:p>
        </p:txBody>
      </p:sp>
      <p:pic>
        <p:nvPicPr>
          <p:cNvPr id="5131" name="Picture 22" descr="http://wenwen.soso.com/p/20110423/20110423200021-2229280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50" y="908050"/>
            <a:ext cx="1893888" cy="1727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2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938" y="3716338"/>
            <a:ext cx="1993900" cy="18716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3" name="Picture 2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738" y="765175"/>
            <a:ext cx="2208212" cy="1968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4" name="Picture 24" descr="http://www.yooyoo360.com/photo/2009-1-5/200901161029351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3563" y="765175"/>
            <a:ext cx="1957387" cy="21097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5" name="Picture 17" descr="http://pic14.nipic.com/20110609/4572067_011829047000_2.jpg"/>
          <p:cNvPicPr>
            <a:picLocks noChangeAspect="1"/>
          </p:cNvPicPr>
          <p:nvPr/>
        </p:nvPicPr>
        <p:blipFill rotWithShape="1">
          <a:blip r:embed="rId8"/>
          <a:srcRect l="-839" t="-5369" r="839" b="5369"/>
          <a:stretch/>
        </p:blipFill>
        <p:spPr>
          <a:xfrm>
            <a:off x="7394575" y="3787775"/>
            <a:ext cx="2535238" cy="15843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6" name="Picture 18" descr="E:\课件任务\七年级下课件\图片\清晨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963" y="3716338"/>
            <a:ext cx="1397000" cy="189388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9" grpId="0"/>
      <p:bldP spid="5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776288"/>
            <a:ext cx="2590800" cy="1943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9874" name="Text Box 3"/>
          <p:cNvSpPr/>
          <p:nvPr/>
        </p:nvSpPr>
        <p:spPr>
          <a:xfrm>
            <a:off x="1905000" y="258763"/>
            <a:ext cx="6248400" cy="61341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200" b="1" dirty="0">
                <a:solidFill>
                  <a:schemeClr val="bg2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What’s the time of day?</a:t>
            </a:r>
          </a:p>
        </p:txBody>
      </p:sp>
      <p:sp>
        <p:nvSpPr>
          <p:cNvPr id="91140" name="Text Box 4"/>
          <p:cNvSpPr/>
          <p:nvPr/>
        </p:nvSpPr>
        <p:spPr>
          <a:xfrm>
            <a:off x="1558925" y="2854325"/>
            <a:ext cx="3048000" cy="55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2800" b="1" dirty="0">
                <a:solidFill>
                  <a:srgbClr val="0000FF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in the morning</a:t>
            </a:r>
          </a:p>
        </p:txBody>
      </p:sp>
      <p:sp>
        <p:nvSpPr>
          <p:cNvPr id="91141" name="Text Box 5"/>
          <p:cNvSpPr/>
          <p:nvPr/>
        </p:nvSpPr>
        <p:spPr>
          <a:xfrm>
            <a:off x="7607300" y="2854325"/>
            <a:ext cx="3105150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200" b="1" dirty="0">
                <a:latin typeface="Comic Sans MS" pitchFamily="66" charset="0"/>
                <a:ea typeface="Calibri" pitchFamily="2" charset="0"/>
                <a:sym typeface="Calibri" pitchFamily="2" charset="0"/>
              </a:rPr>
              <a:t>in the evening</a:t>
            </a:r>
          </a:p>
        </p:txBody>
      </p:sp>
      <p:pic>
        <p:nvPicPr>
          <p:cNvPr id="91142" name="Picture 6" descr="03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325" y="3600450"/>
            <a:ext cx="2590800" cy="20923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1143" name="Text Box 7"/>
          <p:cNvSpPr/>
          <p:nvPr/>
        </p:nvSpPr>
        <p:spPr>
          <a:xfrm>
            <a:off x="8185150" y="5734050"/>
            <a:ext cx="2057400" cy="67881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at night</a:t>
            </a:r>
          </a:p>
        </p:txBody>
      </p:sp>
      <p:pic>
        <p:nvPicPr>
          <p:cNvPr id="91144" name="Picture 27" descr="012jpg"/>
          <p:cNvPicPr>
            <a:picLocks noChangeAspect="1"/>
          </p:cNvPicPr>
          <p:nvPr/>
        </p:nvPicPr>
        <p:blipFill>
          <a:blip r:embed="rId6"/>
          <a:srcRect l="4761" t="5417" r="4761" b="16042"/>
          <a:stretch>
            <a:fillRect/>
          </a:stretch>
        </p:blipFill>
        <p:spPr>
          <a:xfrm>
            <a:off x="4656138" y="836613"/>
            <a:ext cx="2514600" cy="18224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1145" name="Text Box 28"/>
          <p:cNvSpPr/>
          <p:nvPr/>
        </p:nvSpPr>
        <p:spPr>
          <a:xfrm>
            <a:off x="4251325" y="2854325"/>
            <a:ext cx="3429000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in the afternoon</a:t>
            </a:r>
          </a:p>
        </p:txBody>
      </p:sp>
      <p:pic>
        <p:nvPicPr>
          <p:cNvPr id="79881" name="Picture 29" descr="001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776288"/>
            <a:ext cx="2514600" cy="18859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1147" name="Text Box 30"/>
          <p:cNvSpPr/>
          <p:nvPr/>
        </p:nvSpPr>
        <p:spPr>
          <a:xfrm>
            <a:off x="1631950" y="3575050"/>
            <a:ext cx="5978525" cy="25793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x-none" sz="4000" b="1" dirty="0">
                <a:solidFill>
                  <a:srgbClr val="FF0066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A:</a:t>
            </a:r>
            <a:r>
              <a:rPr lang="en-US" altLang="x-none" sz="4000" b="1" dirty="0">
                <a:solidFill>
                  <a:srgbClr val="0000FF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 </a:t>
            </a:r>
            <a:r>
              <a:rPr lang="en-US" altLang="x-none" sz="4000" b="1" dirty="0">
                <a:solidFill>
                  <a:srgbClr val="336600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When </a:t>
            </a:r>
            <a:r>
              <a:rPr lang="en-US" altLang="x-none" sz="4000" b="1" dirty="0">
                <a:solidFill>
                  <a:srgbClr val="0000FF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do people usually </a:t>
            </a:r>
            <a:r>
              <a:rPr lang="en-US" altLang="x-none" sz="4000" b="1" dirty="0">
                <a:solidFill>
                  <a:srgbClr val="FF0066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eat dinner?</a:t>
            </a:r>
            <a:endParaRPr lang="en-US" altLang="x-none" sz="4400" b="1" dirty="0">
              <a:solidFill>
                <a:srgbClr val="FF0066"/>
              </a:solidFill>
              <a:latin typeface="Comic Sans MS" pitchFamily="66" charset="0"/>
              <a:ea typeface="Calibri" pitchFamily="2" charset="0"/>
              <a:sym typeface="Calibri" pitchFamily="2" charset="0"/>
            </a:endParaRPr>
          </a:p>
          <a:p>
            <a:pPr lvl="0"/>
            <a:r>
              <a:rPr lang="en-US" altLang="x-none" sz="4000" b="1" dirty="0">
                <a:solidFill>
                  <a:srgbClr val="FF0066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B:</a:t>
            </a:r>
            <a:r>
              <a:rPr lang="en-US" altLang="x-none" sz="4000" b="1" dirty="0">
                <a:solidFill>
                  <a:srgbClr val="0000FF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 They usually eat dinner </a:t>
            </a:r>
            <a:r>
              <a:rPr lang="en-US" altLang="x-none" sz="4000" b="1" dirty="0">
                <a:solidFill>
                  <a:srgbClr val="006666"/>
                </a:solidFill>
                <a:latin typeface="Comic Sans MS" pitchFamily="66" charset="0"/>
                <a:ea typeface="Calibri" pitchFamily="2" charset="0"/>
                <a:sym typeface="Calibri" pitchFamily="2" charset="0"/>
              </a:rPr>
              <a:t>in the evening.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18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2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40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ldLvl="0"/>
      <p:bldP spid="91141" grpId="0" bldLvl="0"/>
      <p:bldP spid="91143" grpId="0" bldLvl="0"/>
      <p:bldP spid="91145" grpId="0" bldLvl="0"/>
      <p:bldP spid="91147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7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92D050"/>
      </a:accent1>
      <a:accent2>
        <a:srgbClr val="3C6C83"/>
      </a:accent2>
      <a:accent3>
        <a:srgbClr val="2B7ED9"/>
      </a:accent3>
      <a:accent4>
        <a:srgbClr val="FFC000"/>
      </a:accent4>
      <a:accent5>
        <a:srgbClr val="ED7D31"/>
      </a:accent5>
      <a:accent6>
        <a:srgbClr val="7856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宽屏</PresentationFormat>
  <Paragraphs>126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汉仪雪峰体简</vt:lpstr>
      <vt:lpstr>黑体</vt:lpstr>
      <vt:lpstr>楷体_GB2312</vt:lpstr>
      <vt:lpstr>宋体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Office 主题</vt:lpstr>
      <vt:lpstr>1_Office 主题</vt:lpstr>
      <vt:lpstr>Unit 2  What time do you go to school?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What time do you go to school?</dc:title>
  <dc:creator/>
  <cp:lastModifiedBy>pin quan</cp:lastModifiedBy>
  <cp:revision>4</cp:revision>
  <dcterms:created xsi:type="dcterms:W3CDTF">2015-05-05T08:02:00Z</dcterms:created>
  <dcterms:modified xsi:type="dcterms:W3CDTF">2016-08-04T01:46:26Z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